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Дисциплина «Маркетинг и ценообразование»</a:t>
            </a:r>
            <a:b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Лектор: </a:t>
            </a:r>
            <a:r>
              <a:rPr lang="ru-RU" sz="28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Шоломицкая</a:t>
            </a:r>
            <a: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Т.М.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Тема 4 Продвижение товаров</a:t>
            </a:r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ru-RU" b="1" smtClean="0"/>
              <a:t>2015 год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1. </a:t>
            </a:r>
            <a:r>
              <a:rPr lang="en-US" sz="2400" dirty="0" smtClean="0"/>
              <a:t>PR</a:t>
            </a:r>
            <a:r>
              <a:rPr lang="ru-RU" sz="2400" dirty="0" smtClean="0"/>
              <a:t> и реклама и в комплексе коммуникаций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Сильные стороны рекламы: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 охват территориально распределенного рынка;</a:t>
            </a:r>
          </a:p>
          <a:p>
            <a:pPr>
              <a:buNone/>
            </a:pPr>
            <a:r>
              <a:rPr lang="ru-RU" sz="2000" dirty="0" smtClean="0"/>
              <a:t>- информирование целевых аудиторий о характеристиках товара и конкурентных преимуществах предприятия;</a:t>
            </a:r>
          </a:p>
          <a:p>
            <a:pPr>
              <a:buNone/>
            </a:pPr>
            <a:r>
              <a:rPr lang="ru-RU" sz="2000" dirty="0" smtClean="0"/>
              <a:t>- возможность многократного повтора для одной и той же аудитории;</a:t>
            </a:r>
          </a:p>
          <a:p>
            <a:pPr>
              <a:buNone/>
            </a:pPr>
            <a:r>
              <a:rPr lang="ru-RU" sz="2000" dirty="0" smtClean="0"/>
              <a:t>- мобильность;</a:t>
            </a:r>
          </a:p>
          <a:p>
            <a:pPr>
              <a:buNone/>
            </a:pPr>
            <a:r>
              <a:rPr lang="ru-RU" sz="2000" dirty="0" smtClean="0"/>
              <a:t>- возможность корректировки во времени;</a:t>
            </a:r>
          </a:p>
          <a:p>
            <a:pPr>
              <a:buNone/>
            </a:pPr>
            <a:r>
              <a:rPr lang="ru-RU" sz="2000" dirty="0" smtClean="0"/>
              <a:t>- сочетаемость с другими элементами коммуникаций;</a:t>
            </a:r>
          </a:p>
          <a:p>
            <a:pPr>
              <a:buNone/>
            </a:pPr>
            <a:r>
              <a:rPr lang="ru-RU" sz="2000" dirty="0" smtClean="0"/>
              <a:t>- др. 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2. Стимулирование продаж и личные продажи как инструменты продвижения товара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Стимулирование продаж</a:t>
            </a:r>
            <a:r>
              <a:rPr lang="ru-RU" sz="2000" dirty="0" smtClean="0"/>
              <a:t> предполагает применение преференций, побуждающих купить товар «прямо сейчас» или в самое ближайшее время – преференции предоставляются в очерченный период (в течение месяца, недели, дня и т.д.). </a:t>
            </a:r>
          </a:p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Мероприятия по стимулированию потребителя:</a:t>
            </a:r>
          </a:p>
          <a:p>
            <a:pPr>
              <a:buNone/>
            </a:pPr>
            <a:r>
              <a:rPr lang="ru-RU" sz="2000" dirty="0" smtClean="0"/>
              <a:t>	1. Скидки с цены при условии приобретения оговоренного количества товара.</a:t>
            </a:r>
            <a:br>
              <a:rPr lang="ru-RU" sz="2000" dirty="0" smtClean="0"/>
            </a:br>
            <a:r>
              <a:rPr lang="ru-RU" sz="2000" dirty="0" smtClean="0"/>
              <a:t>2. Бонусные скидки.</a:t>
            </a:r>
            <a:br>
              <a:rPr lang="ru-RU" sz="2000" dirty="0" smtClean="0"/>
            </a:br>
            <a:r>
              <a:rPr lang="ru-RU" sz="2000" dirty="0" smtClean="0"/>
              <a:t>3. Сезонные скидки.</a:t>
            </a:r>
            <a:br>
              <a:rPr lang="ru-RU" sz="2000" dirty="0" smtClean="0"/>
            </a:br>
            <a:r>
              <a:rPr lang="ru-RU" sz="2000" dirty="0" smtClean="0"/>
              <a:t>4. Праздничные скидки.</a:t>
            </a:r>
            <a:br>
              <a:rPr lang="ru-RU" sz="2000" dirty="0" smtClean="0"/>
            </a:br>
            <a:r>
              <a:rPr lang="ru-RU" sz="2000" dirty="0" smtClean="0"/>
              <a:t>5. Скидка при покупке товара с возвратом старой модели. </a:t>
            </a:r>
            <a:br>
              <a:rPr lang="ru-RU" sz="2000" dirty="0" smtClean="0"/>
            </a:br>
            <a:r>
              <a:rPr lang="ru-RU" sz="2000" dirty="0" smtClean="0"/>
              <a:t>6. Бесплатная доставка товара.</a:t>
            </a:r>
            <a:br>
              <a:rPr lang="ru-RU" sz="2000" dirty="0" smtClean="0"/>
            </a:br>
            <a:r>
              <a:rPr lang="ru-RU" sz="2000" dirty="0" smtClean="0"/>
              <a:t>Др.</a:t>
            </a:r>
          </a:p>
          <a:p>
            <a:pPr>
              <a:buNone/>
            </a:pPr>
            <a:endParaRPr lang="ru-RU" sz="2000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2. Стимулирование продаж и личные продажи как инструменты продвижения товара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Сильные стороны стимулирования продаж (сбыта):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 обеспечение оперативного влияния на рост объема продаж;</a:t>
            </a:r>
          </a:p>
          <a:p>
            <a:pPr>
              <a:buNone/>
            </a:pPr>
            <a:r>
              <a:rPr lang="ru-RU" sz="2000" dirty="0" smtClean="0"/>
              <a:t>- возможности интеграции с другими инструментами продвижения;</a:t>
            </a:r>
          </a:p>
          <a:p>
            <a:pPr>
              <a:buNone/>
            </a:pPr>
            <a:r>
              <a:rPr lang="ru-RU" sz="2000" dirty="0" smtClean="0"/>
              <a:t>- сила влияния на решение потребителя (решение должно приниматься незамедлительно – ввиду ограничений во времени);</a:t>
            </a:r>
          </a:p>
          <a:p>
            <a:pPr>
              <a:buNone/>
            </a:pPr>
            <a:r>
              <a:rPr lang="ru-RU" sz="2000" dirty="0" smtClean="0"/>
              <a:t>- повышение привлекательности покупки благодаря системе преференций, рост лояльности потребителей.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2. Стимулирование продаж и личные продажи как инструменты продвижения товара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Личная продажа</a:t>
            </a:r>
            <a:r>
              <a:rPr lang="ru-RU" sz="2000" dirty="0" smtClean="0"/>
              <a:t>  осуществляется путем непосредственного контакта представителя производителя (продавца) и целевых аудиторий. Представителей продавца обычно называют торговыми агентами, торговыми консультантами, менеджерами по сбыту, маркетинговыми агентами, коммивояжерами.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2. Стимулирование продаж и личные продажи как инструменты продвижения товара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Сильные стороны личной продажи: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 широкие возможности личностных коммуникаций;</a:t>
            </a:r>
          </a:p>
          <a:p>
            <a:pPr>
              <a:buNone/>
            </a:pPr>
            <a:r>
              <a:rPr lang="ru-RU" sz="2000" dirty="0" smtClean="0"/>
              <a:t>- наличие обратной связи с потенциальными покупателями; </a:t>
            </a:r>
          </a:p>
          <a:p>
            <a:pPr>
              <a:buNone/>
            </a:pPr>
            <a:r>
              <a:rPr lang="ru-RU" sz="2000" dirty="0" smtClean="0"/>
              <a:t>- охват необходимых сегментов рынка, повышение «</a:t>
            </a:r>
            <a:r>
              <a:rPr lang="ru-RU" sz="2000" dirty="0" err="1" smtClean="0"/>
              <a:t>адресности</a:t>
            </a:r>
            <a:r>
              <a:rPr lang="ru-RU" sz="2000" dirty="0" smtClean="0"/>
              <a:t>» коммуникаций;</a:t>
            </a:r>
          </a:p>
          <a:p>
            <a:pPr>
              <a:buNone/>
            </a:pPr>
            <a:r>
              <a:rPr lang="ru-RU" sz="2000" dirty="0" smtClean="0"/>
              <a:t>- возможность непрерывных коммуникаций с постоянными покупателями.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Стимулирование продаж и личные продажи как инструменты продвижения товара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		Оптимальная </a:t>
            </a:r>
            <a:r>
              <a:rPr lang="ru-RU" sz="2000" u="sng" dirty="0" smtClean="0"/>
              <a:t>структура комплекса маркетинговых коммуникаций</a:t>
            </a:r>
            <a:r>
              <a:rPr lang="ru-RU" sz="2000" dirty="0" smtClean="0"/>
              <a:t> предполагает использование сильных и нивелирование слабых сторон каждого из его элементов. 	Формируется сводный </a:t>
            </a:r>
            <a:r>
              <a:rPr lang="ru-RU" sz="2000" u="sng" dirty="0" smtClean="0"/>
              <a:t>бюджет комплекса коммуникаций</a:t>
            </a:r>
            <a:r>
              <a:rPr lang="ru-RU" sz="2000" dirty="0" smtClean="0"/>
              <a:t>, распределение которого обусловлено особенностями коммуникационной политики предприятия. </a:t>
            </a:r>
          </a:p>
          <a:p>
            <a:pPr algn="just">
              <a:buNone/>
            </a:pPr>
            <a:r>
              <a:rPr lang="ru-RU" sz="2000" dirty="0" smtClean="0"/>
              <a:t>		Общее (бюджетное) </a:t>
            </a:r>
            <a:r>
              <a:rPr lang="ru-RU" sz="2000" u="sng" dirty="0" smtClean="0"/>
              <a:t>условие эффективности </a:t>
            </a:r>
            <a:r>
              <a:rPr lang="ru-RU" sz="2000" dirty="0" smtClean="0"/>
              <a:t>как отдельных коммуникационных элементов, так и комплекса коммуникаций в целом: затраты на их осуществление должны быть меньше (или, по крайней мере, равны) прироста доходов, полученных в результате их использования.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Стимулирование продаж и личные продажи как инструменты продвижения товара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		Для выявления проблем в реализации политики </a:t>
            </a:r>
            <a:r>
              <a:rPr lang="ru-RU" sz="2000" smtClean="0"/>
              <a:t>коммуникаций в части продаж </a:t>
            </a:r>
            <a:r>
              <a:rPr lang="ru-RU" sz="2000" dirty="0" smtClean="0"/>
              <a:t>выстраивают «воронку продаж». 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http://www.marketch.ru/upload/blog/ba7/ba7e2d946a1493febefbf8c394e80c3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3571876"/>
            <a:ext cx="6357982" cy="2571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Тема 4 Продвижение товаров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en-US" dirty="0" smtClean="0"/>
              <a:t>PR</a:t>
            </a:r>
            <a:r>
              <a:rPr lang="ru-RU" dirty="0" smtClean="0"/>
              <a:t> и реклама и в комплексе коммуникаций.</a:t>
            </a:r>
          </a:p>
          <a:p>
            <a:pPr>
              <a:buNone/>
            </a:pPr>
            <a:r>
              <a:rPr lang="ru-RU" dirty="0" smtClean="0"/>
              <a:t>2. Стимулирование продаж и личные продажи как инструменты продвижения товара.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1. </a:t>
            </a:r>
            <a:r>
              <a:rPr lang="en-US" sz="2400" dirty="0" smtClean="0"/>
              <a:t>PR</a:t>
            </a:r>
            <a:r>
              <a:rPr lang="ru-RU" sz="2400" dirty="0" smtClean="0"/>
              <a:t> и реклама и в комплексе коммуникаций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200" dirty="0" smtClean="0"/>
              <a:t>		Система </a:t>
            </a:r>
            <a:r>
              <a:rPr lang="ru-RU" sz="3200" b="1" dirty="0" smtClean="0"/>
              <a:t>ФОССТИС</a:t>
            </a:r>
            <a:r>
              <a:rPr lang="ru-RU" sz="3200" dirty="0" smtClean="0"/>
              <a:t> – формирование спроса (</a:t>
            </a:r>
            <a:r>
              <a:rPr lang="ru-RU" sz="3200" b="1" dirty="0" smtClean="0"/>
              <a:t>ФОС</a:t>
            </a:r>
            <a:r>
              <a:rPr lang="ru-RU" sz="3200" dirty="0" smtClean="0"/>
              <a:t>), стимулирование сбыта (</a:t>
            </a:r>
            <a:r>
              <a:rPr lang="ru-RU" sz="3200" b="1" dirty="0" smtClean="0"/>
              <a:t>СТИС</a:t>
            </a:r>
            <a:r>
              <a:rPr lang="ru-RU" sz="3200" dirty="0" smtClean="0"/>
              <a:t>).</a:t>
            </a:r>
          </a:p>
          <a:p>
            <a:pPr algn="just">
              <a:buNone/>
            </a:pPr>
            <a:r>
              <a:rPr lang="ru-RU" sz="3200" b="1" dirty="0" smtClean="0"/>
              <a:t>		МК</a:t>
            </a:r>
            <a:r>
              <a:rPr lang="ru-RU" sz="3200" dirty="0" smtClean="0"/>
              <a:t> – маркетинговые коммуникации. В определённом контексте </a:t>
            </a:r>
            <a:r>
              <a:rPr lang="ru-RU" sz="3200" b="1" dirty="0" smtClean="0"/>
              <a:t>ФОССТИС </a:t>
            </a:r>
            <a:r>
              <a:rPr lang="ru-RU" sz="3200" dirty="0" smtClean="0"/>
              <a:t>и</a:t>
            </a:r>
            <a:r>
              <a:rPr lang="ru-RU" sz="3200" b="1" dirty="0" smtClean="0"/>
              <a:t> МК </a:t>
            </a:r>
            <a:r>
              <a:rPr lang="ru-RU" sz="3200" dirty="0" smtClean="0"/>
              <a:t>выступают  названиями одного и того же процесса продвижения; отличия возникают при различных подходах к управлению коммуникациями (система ФОССТИС структурирована по двум блокам – ФОС и СТИС), средства ФОССТИС и МК совпадают. Система ФОССТИС – это система взаимодействия производителя и потребителя с целью получения прибыли одним и удовлетворения потребностей другим.</a:t>
            </a:r>
          </a:p>
          <a:p>
            <a:pPr algn="just">
              <a:buNone/>
            </a:pPr>
            <a:r>
              <a:rPr lang="ru-RU" sz="3200" b="1" dirty="0" smtClean="0"/>
              <a:t>		Правила ФОССТИС</a:t>
            </a:r>
            <a:r>
              <a:rPr lang="ru-RU" sz="3200" dirty="0" smtClean="0"/>
              <a:t>:  знать товар (его характеристики, свойства, качество, нормативные параметры), для того, чтобы уметь преподнести его потребителю; знать потребителя (его свойства, потребности, возможности), для того, чтобы уметь его удовлетворить; знать конкурентов (их наличие, количество, возможности), для того, чтобы уметь их обойти.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1. </a:t>
            </a:r>
            <a:r>
              <a:rPr lang="en-US" sz="2400" dirty="0" smtClean="0"/>
              <a:t>PR</a:t>
            </a:r>
            <a:r>
              <a:rPr lang="ru-RU" sz="2400" dirty="0" smtClean="0"/>
              <a:t> и реклама и в комплексе коммуникаций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/>
              <a:t>		Маркетинговые коммуникации (МК)</a:t>
            </a:r>
            <a:r>
              <a:rPr lang="ru-RU" sz="2000" dirty="0" smtClean="0"/>
              <a:t> – совокупность сигналов, исходящих от фирмы в адрес различных аудиторий. Иначе, это комплекс мер и средств, обеспечивающих взаимоотношение рыночных субъектов.</a:t>
            </a:r>
          </a:p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b="1" dirty="0" smtClean="0"/>
              <a:t>Комплекс МК </a:t>
            </a:r>
            <a:r>
              <a:rPr lang="ru-RU" sz="2000" dirty="0" smtClean="0"/>
              <a:t>состоит из четырех основных элементов:</a:t>
            </a:r>
          </a:p>
          <a:p>
            <a:pPr algn="just"/>
            <a:r>
              <a:rPr lang="ru-RU" sz="2000" dirty="0" smtClean="0"/>
              <a:t>- пиар (</a:t>
            </a:r>
            <a:r>
              <a:rPr lang="en-US" sz="2000" dirty="0" smtClean="0"/>
              <a:t>PR</a:t>
            </a:r>
            <a:r>
              <a:rPr lang="ru-RU" sz="2000" dirty="0" smtClean="0"/>
              <a:t>, «паблисити»);</a:t>
            </a:r>
          </a:p>
          <a:p>
            <a:pPr algn="just"/>
            <a:r>
              <a:rPr lang="ru-RU" sz="2000" dirty="0" smtClean="0"/>
              <a:t>- реклама;</a:t>
            </a:r>
          </a:p>
          <a:p>
            <a:pPr algn="just"/>
            <a:r>
              <a:rPr lang="ru-RU" sz="2000" dirty="0" smtClean="0"/>
              <a:t>- стимулирование продаж;</a:t>
            </a:r>
          </a:p>
          <a:p>
            <a:pPr algn="just"/>
            <a:r>
              <a:rPr lang="ru-RU" sz="2000" dirty="0" smtClean="0"/>
              <a:t>- личная продажа.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1. </a:t>
            </a:r>
            <a:r>
              <a:rPr lang="en-US" sz="2400" dirty="0" smtClean="0"/>
              <a:t>PR</a:t>
            </a:r>
            <a:r>
              <a:rPr lang="ru-RU" sz="2400" dirty="0" smtClean="0"/>
              <a:t> и реклама и в комплексе коммуникаций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b="1" dirty="0" smtClean="0"/>
              <a:t>		Коммуникационная политика</a:t>
            </a:r>
            <a:r>
              <a:rPr lang="ru-RU" sz="2000" dirty="0" smtClean="0"/>
              <a:t> – система целенаправленных действий по установлению и развитию коммуникационных связей между предприятием и целевыми аудиториями. Она разрабатывается на основе принятой предприятием общей стратегии маркетинга и опирается на </a:t>
            </a:r>
            <a:r>
              <a:rPr lang="ru-RU" sz="2000" u="sng" dirty="0" smtClean="0"/>
              <a:t>ряд принципов</a:t>
            </a:r>
            <a:r>
              <a:rPr lang="ru-RU" sz="2000" dirty="0" smtClean="0"/>
              <a:t>:</a:t>
            </a:r>
          </a:p>
          <a:p>
            <a:pPr lvl="0" algn="just"/>
            <a:r>
              <a:rPr lang="ru-RU" sz="2000" dirty="0" smtClean="0"/>
              <a:t> главенство коммуникационной функции для всех элементов комплекса маркетинга;</a:t>
            </a:r>
          </a:p>
          <a:p>
            <a:pPr lvl="0" algn="just"/>
            <a:r>
              <a:rPr lang="ru-RU" sz="2000" dirty="0" smtClean="0"/>
              <a:t>ориентация на достижение долгосрочной приверженности потребителей предприятию и предлагаемым товарам;</a:t>
            </a:r>
          </a:p>
          <a:p>
            <a:pPr lvl="0" algn="just"/>
            <a:r>
              <a:rPr lang="ru-RU" sz="2000" dirty="0" smtClean="0"/>
              <a:t>обеспечение устойчивости предприятия к  внешним воздействиям;</a:t>
            </a:r>
          </a:p>
          <a:p>
            <a:pPr lvl="0" algn="just"/>
            <a:r>
              <a:rPr lang="ru-RU" sz="2000" dirty="0" smtClean="0"/>
              <a:t>обеспечение функционально-структурной организации внутренних (внутрифирменных) и внешних коммуникаций.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1. </a:t>
            </a:r>
            <a:r>
              <a:rPr lang="en-US" sz="2400" dirty="0" smtClean="0"/>
              <a:t>PR</a:t>
            </a:r>
            <a:r>
              <a:rPr lang="ru-RU" sz="2400" dirty="0" smtClean="0"/>
              <a:t> и реклама и в комплексе коммуникаций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/>
              <a:t>		</a:t>
            </a:r>
            <a:r>
              <a:rPr lang="en-US" sz="2000" b="1" dirty="0" smtClean="0"/>
              <a:t>PR</a:t>
            </a:r>
            <a:r>
              <a:rPr lang="en-US" sz="2000" dirty="0" smtClean="0"/>
              <a:t> </a:t>
            </a:r>
            <a:r>
              <a:rPr lang="ru-RU" sz="2000" b="1" dirty="0" smtClean="0"/>
              <a:t>(паблик </a:t>
            </a:r>
            <a:r>
              <a:rPr lang="ru-RU" sz="2000" b="1" dirty="0" err="1" smtClean="0"/>
              <a:t>рилейшнз</a:t>
            </a:r>
            <a:r>
              <a:rPr lang="ru-RU" sz="2000" b="1" dirty="0" smtClean="0"/>
              <a:t>) </a:t>
            </a:r>
            <a:r>
              <a:rPr lang="ru-RU" sz="2000" dirty="0" smtClean="0"/>
              <a:t> - функция менеджмента-маркетинга, обеспечивающая установление и поддержание эффективных коммуникаций между предприятием и контактной аудиторией (общественностью).</a:t>
            </a:r>
          </a:p>
          <a:p>
            <a:pPr lvl="0"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Формы </a:t>
            </a:r>
            <a:r>
              <a:rPr lang="en-US" sz="2000" u="sng" dirty="0" smtClean="0"/>
              <a:t>PR</a:t>
            </a:r>
            <a:r>
              <a:rPr lang="ru-RU" sz="2000" u="sng" dirty="0" smtClean="0"/>
              <a:t>:</a:t>
            </a:r>
            <a:r>
              <a:rPr lang="ru-RU" sz="2000" dirty="0" smtClean="0"/>
              <a:t> размещение материалов в СМИ, в интернете (пресс-релизы, интервью и др.), создание собственного сайта,  рассылки, акции, презентации, проведение семинаров,  круглых столов, участие в ассоциациях, общественных организациях, спонсорство и др.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1. </a:t>
            </a:r>
            <a:r>
              <a:rPr lang="en-US" sz="2400" dirty="0" smtClean="0"/>
              <a:t>PR</a:t>
            </a:r>
            <a:r>
              <a:rPr lang="ru-RU" sz="2400" dirty="0" smtClean="0"/>
              <a:t> и реклама и в комплексе коммуникаций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Сильные стороны связей с общественностью: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предоставление целевым аудиториям достоверной, обстоятельной информации;</a:t>
            </a:r>
          </a:p>
          <a:p>
            <a:pPr algn="just">
              <a:buNone/>
            </a:pPr>
            <a:r>
              <a:rPr lang="ru-RU" sz="2000" dirty="0" smtClean="0"/>
              <a:t>- достижение объективного восприятия целевыми аудиториями компании;</a:t>
            </a:r>
          </a:p>
          <a:p>
            <a:pPr algn="just">
              <a:buNone/>
            </a:pPr>
            <a:r>
              <a:rPr lang="ru-RU" sz="2000" dirty="0" smtClean="0"/>
              <a:t>- возможность эффективного представления товаров и предприятия;</a:t>
            </a:r>
          </a:p>
          <a:p>
            <a:pPr algn="just">
              <a:buNone/>
            </a:pPr>
            <a:r>
              <a:rPr lang="ru-RU" sz="2000" dirty="0" smtClean="0"/>
              <a:t>- широкий охват аудитории (включая потребителей);</a:t>
            </a:r>
          </a:p>
          <a:p>
            <a:pPr algn="just">
              <a:buNone/>
            </a:pPr>
            <a:r>
              <a:rPr lang="ru-RU" sz="2000" dirty="0" smtClean="0"/>
              <a:t>- долгосрочность воздействия на целевые аудитории.</a:t>
            </a:r>
          </a:p>
          <a:p>
            <a:pPr>
              <a:buNone/>
            </a:pPr>
            <a:r>
              <a:rPr lang="ru-RU" sz="2000" u="sng" dirty="0" smtClean="0"/>
              <a:t> </a:t>
            </a:r>
            <a:endParaRPr lang="ru-RU" sz="2000" dirty="0" smtClean="0"/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1. </a:t>
            </a:r>
            <a:r>
              <a:rPr lang="en-US" sz="2400" dirty="0" smtClean="0"/>
              <a:t>PR</a:t>
            </a:r>
            <a:r>
              <a:rPr lang="ru-RU" sz="2400" dirty="0" smtClean="0"/>
              <a:t> и реклама и в комплексе коммуникаций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 		</a:t>
            </a:r>
            <a:r>
              <a:rPr lang="ru-RU" sz="2000" u="sng" dirty="0" smtClean="0"/>
              <a:t>Реклама</a:t>
            </a:r>
            <a:r>
              <a:rPr lang="ru-RU" sz="2000" dirty="0" smtClean="0"/>
              <a:t> - это распространение информации о товарах и услугах с целью ускорения их продажи; установления контактов между покупателем и товаром, пропаганда товаров и информация о способах их покупки; средство, содействующее появлению у покупателя заинтересованности и желания купить данный товар. (См. </a:t>
            </a:r>
            <a:r>
              <a:rPr lang="ru-RU" sz="2000" smtClean="0"/>
              <a:t>Закон Республики Беларусь «О рекламе»). 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1. </a:t>
            </a:r>
            <a:r>
              <a:rPr lang="en-US" sz="2400" dirty="0" smtClean="0"/>
              <a:t>PR</a:t>
            </a:r>
            <a:r>
              <a:rPr lang="ru-RU" sz="2400" dirty="0" smtClean="0"/>
              <a:t> и реклама и в комплексе коммуникаций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В зависимости от цели, реклама бывает следующих </a:t>
            </a:r>
            <a:r>
              <a:rPr lang="ru-RU" sz="2000" u="sng" dirty="0" smtClean="0"/>
              <a:t>видов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1. Информативная, применяется для информирования потребителей о появлении на рынке новых товаров, услуг, идей.  </a:t>
            </a:r>
          </a:p>
          <a:p>
            <a:r>
              <a:rPr lang="ru-RU" sz="2000" dirty="0" smtClean="0"/>
              <a:t>2. Увещевательная, формирование избирательного спроса.  </a:t>
            </a:r>
          </a:p>
          <a:p>
            <a:r>
              <a:rPr lang="ru-RU" sz="2000" dirty="0" smtClean="0"/>
              <a:t>3. Сравнительная, проводятся основные характеристики рекламируемого товара в сопоставлении с аналогичными характеристиками товаров-конкурентов.</a:t>
            </a:r>
          </a:p>
          <a:p>
            <a:r>
              <a:rPr lang="ru-RU" sz="2000" dirty="0" smtClean="0"/>
              <a:t>4. Напоминающая, рекламируется товар, который уже завоевал рынки сбыта, однако нуждается в напоминании покупателю о себе.</a:t>
            </a:r>
          </a:p>
          <a:p>
            <a:r>
              <a:rPr lang="ru-RU" sz="2000" dirty="0" smtClean="0"/>
              <a:t>5. Подкрепляющая, разновидность напоминающей рекламы, призвана удержать потребителей, уже купивших товар, убедить их в правильности сделанного выбора, настроить на повторные покупки.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D7FE84D-F065-4948-95A9-A79E2AC94E23}"/>
</file>

<file path=customXml/itemProps2.xml><?xml version="1.0" encoding="utf-8"?>
<ds:datastoreItem xmlns:ds="http://schemas.openxmlformats.org/officeDocument/2006/customXml" ds:itemID="{EBA1C1B6-C9DF-4151-995A-A9F59764A719}"/>
</file>

<file path=customXml/itemProps3.xml><?xml version="1.0" encoding="utf-8"?>
<ds:datastoreItem xmlns:ds="http://schemas.openxmlformats.org/officeDocument/2006/customXml" ds:itemID="{D196A8CD-0918-4A0A-9094-AE22CE3D931A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203</TotalTime>
  <Words>193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Дисциплина «Маркетинг и ценообразование» Лектор: Шоломицкая Т.М.</vt:lpstr>
      <vt:lpstr>Тема 4 Продвижение товаров </vt:lpstr>
      <vt:lpstr>Вопрос 1. PR и реклама и в комплексе коммуникаций</vt:lpstr>
      <vt:lpstr>Вопрос 1. PR и реклама и в комплексе коммуникаций</vt:lpstr>
      <vt:lpstr>Вопрос 1. PR и реклама и в комплексе коммуникаций</vt:lpstr>
      <vt:lpstr>Вопрос 1. PR и реклама и в комплексе коммуникаций</vt:lpstr>
      <vt:lpstr>Вопрос 1. PR и реклама и в комплексе коммуникаций</vt:lpstr>
      <vt:lpstr>Вопрос 1. PR и реклама и в комплексе коммуникаций</vt:lpstr>
      <vt:lpstr>Вопрос 1. PR и реклама и в комплексе коммуникаций</vt:lpstr>
      <vt:lpstr>Вопрос 1. PR и реклама и в комплексе коммуникаций</vt:lpstr>
      <vt:lpstr>2. Стимулирование продаж и личные продажи как инструменты продвижения товара </vt:lpstr>
      <vt:lpstr>2. Стимулирование продаж и личные продажи как инструменты продвижения товара </vt:lpstr>
      <vt:lpstr>2. Стимулирование продаж и личные продажи как инструменты продвижения товара </vt:lpstr>
      <vt:lpstr>2. Стимулирование продаж и личные продажи как инструменты продвижения товара </vt:lpstr>
      <vt:lpstr>2. Стимулирование продаж и личные продажи как инструменты продвижения товара</vt:lpstr>
      <vt:lpstr>2. Стимулирование продаж и личные продажи как инструменты продвижения товара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1</cp:lastModifiedBy>
  <cp:revision>37</cp:revision>
  <dcterms:created xsi:type="dcterms:W3CDTF">2015-05-26T13:54:46Z</dcterms:created>
  <dcterms:modified xsi:type="dcterms:W3CDTF">2015-06-04T04:19:45Z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